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78" r:id="rId3"/>
    <p:sldId id="279" r:id="rId4"/>
    <p:sldId id="280" r:id="rId5"/>
    <p:sldId id="281" r:id="rId6"/>
    <p:sldId id="269" r:id="rId7"/>
    <p:sldId id="274" r:id="rId8"/>
    <p:sldId id="275" r:id="rId9"/>
    <p:sldId id="276" r:id="rId10"/>
    <p:sldId id="273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01680-2A69-4853-80FA-BC7B44518118}" v="527" dt="2024-02-22T08:24:06.611"/>
    <p1510:client id="{D29F954E-5029-4BF0-91E2-171622F32C54}" v="3726" dt="2024-02-21T15:36:58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A051D-8BDB-4258-95DD-57248E56602C}" type="datetimeFigureOut"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F18CE-5E2F-4F02-89B9-B98319FADF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8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8D38-89ED-69EC-8DEB-3E4AEB255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7BF9AB-8C86-93D9-1AA9-B30C44AFC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DC12D8-7824-E5EC-D5E0-A815304D2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QUESTE SONO LE SLIDE TEMPLATE</a:t>
            </a:r>
            <a:br>
              <a:rPr lang="it-IT"/>
            </a:br>
            <a:r>
              <a:rPr lang="it-IT"/>
              <a:t>DUPLICARE PRIMA DI USARE</a:t>
            </a:r>
          </a:p>
          <a:p>
            <a:r>
              <a:rPr lang="it-IT"/>
              <a:t>Se volessimo fare le cose bene bastava esportare una slide come file template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6F3474-2870-3173-FE7B-D853C068C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796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C310F-2824-6446-044E-BA3AF0723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974AF00-9396-DCA0-DC07-FA8760890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873230-7BCB-C698-D0F5-974E88464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EFAA99-62C9-2011-8EF8-9D83F16EB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1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C286A-40A6-CE20-BEAC-E7031B737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8B4208-2ABD-3DDC-7A85-4F4DBC238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8CC7292-3723-DE3A-65B6-D87F4910D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>
                <a:ea typeface="Calibri"/>
                <a:cs typeface="Calibri"/>
              </a:rPr>
              <a:t>Diciamo obbiettivi raggiunti!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noProof="0">
                <a:ea typeface="Calibri"/>
                <a:cs typeface="Calibri"/>
              </a:rPr>
              <a:t>La rete visualizza i movimenti e inizia a registrare come visto nell’esempio.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noProof="0">
                <a:ea typeface="Calibri"/>
                <a:cs typeface="Calibri"/>
              </a:rPr>
              <a:t>La comunicazione resta stabile e stabilisce uno stream video a 3.6 fps.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noProof="0">
                <a:ea typeface="Calibri"/>
                <a:cs typeface="Calibri"/>
              </a:rPr>
              <a:t>Le immagini sono leggermente rovinate, ma non in maniera significante, si riesce a vedere abbastanza bene.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noProof="0">
                <a:ea typeface="Calibri"/>
                <a:cs typeface="Calibri"/>
              </a:rPr>
              <a:t>La fase di cifratura, come si può vedere, è riuscita e se un </a:t>
            </a:r>
            <a:r>
              <a:rPr lang="it-IT" noProof="0" err="1">
                <a:ea typeface="Calibri"/>
                <a:cs typeface="Calibri"/>
              </a:rPr>
              <a:t>intrusore</a:t>
            </a:r>
            <a:r>
              <a:rPr lang="it-IT" noProof="0">
                <a:ea typeface="Calibri"/>
                <a:cs typeface="Calibri"/>
              </a:rPr>
              <a:t> intercetta i pacchetti non riesce a ottenere nulla di interessante.</a:t>
            </a:r>
          </a:p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7CA0AB-4E15-1D4D-518C-05A7C6E22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83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8D38-89ED-69EC-8DEB-3E4AEB255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7BF9AB-8C86-93D9-1AA9-B30C44AFC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DC12D8-7824-E5EC-D5E0-A815304D2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QUESTE SONO LE SLIDE TEMPLATE</a:t>
            </a:r>
            <a:br>
              <a:rPr lang="it-IT"/>
            </a:br>
            <a:r>
              <a:rPr lang="it-IT"/>
              <a:t>DUPLICARE PRIMA DI USARE</a:t>
            </a:r>
          </a:p>
          <a:p>
            <a:r>
              <a:rPr lang="it-IT"/>
              <a:t>Se volessimo fare le cose bene bastava esportare una slide come file template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6F3474-2870-3173-FE7B-D853C068C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682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8D38-89ED-69EC-8DEB-3E4AEB255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7BF9AB-8C86-93D9-1AA9-B30C44AFC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DC12D8-7824-E5EC-D5E0-A815304D2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QUESTE SONO LE SLIDE TEMPLATE</a:t>
            </a:r>
            <a:br>
              <a:rPr lang="it-IT"/>
            </a:br>
            <a:r>
              <a:rPr lang="it-IT"/>
              <a:t>DUPLICARE PRIMA DI USARE</a:t>
            </a:r>
          </a:p>
          <a:p>
            <a:r>
              <a:rPr lang="it-IT"/>
              <a:t>Se volessimo fare le cose bene bastava esportare una slide come file template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6F3474-2870-3173-FE7B-D853C068C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28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8D38-89ED-69EC-8DEB-3E4AEB255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97BF9AB-8C86-93D9-1AA9-B30C44AFC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6DC12D8-7824-E5EC-D5E0-A815304D2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QUESTE SONO LE SLIDE TEMPLATE</a:t>
            </a:r>
            <a:br>
              <a:rPr lang="it-IT"/>
            </a:br>
            <a:r>
              <a:rPr lang="it-IT"/>
              <a:t>DUPLICARE PRIMA DI USARE</a:t>
            </a:r>
          </a:p>
          <a:p>
            <a:r>
              <a:rPr lang="it-IT"/>
              <a:t>Se volessimo fare le cose bene bastava esportare una slide come file template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6F3474-2870-3173-FE7B-D853C068C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533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Ste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it-IT" noProof="0">
                <a:ea typeface="Calibri"/>
                <a:cs typeface="Calibri"/>
              </a:rPr>
              <a:t>La questione è che per comunicare abbiamo deciso di utilizzare UDP.</a:t>
            </a:r>
          </a:p>
          <a:p>
            <a:r>
              <a:rPr lang="it-IT" noProof="0">
                <a:ea typeface="Calibri"/>
                <a:cs typeface="Calibri"/>
              </a:rPr>
              <a:t>Con UDP abbiamo che la dimensione di ogni pacchetto è di 65.000 byte.</a:t>
            </a:r>
          </a:p>
          <a:p>
            <a:r>
              <a:rPr lang="it-IT" noProof="0">
                <a:ea typeface="Calibri"/>
                <a:cs typeface="Calibri"/>
              </a:rPr>
              <a:t>Volendo mandare una foto per ogni pacchetto, dobbiamo prima effettuare una «compressione».</a:t>
            </a:r>
          </a:p>
          <a:p>
            <a:endParaRPr lang="it-IT" noProof="0">
              <a:ea typeface="Calibri"/>
              <a:cs typeface="Calibri"/>
            </a:endParaRPr>
          </a:p>
          <a:p>
            <a:r>
              <a:rPr lang="it-IT" noProof="0">
                <a:ea typeface="Calibri"/>
                <a:cs typeface="Calibri"/>
              </a:rPr>
              <a:t>Per questo motivo abbiamo deciso di applicare un ridimensionamento in coppia a una conversione della codifica dei colori.</a:t>
            </a:r>
          </a:p>
          <a:p>
            <a:r>
              <a:rPr lang="it-IT" noProof="0">
                <a:ea typeface="Calibri"/>
                <a:cs typeface="Calibri"/>
              </a:rPr>
              <a:t>Queste due azioni ci permettono di perdere delle informazioni, non molto significanti, per alleggerire i dati e riuscire a far stare dentro i pacchetti.</a:t>
            </a:r>
          </a:p>
          <a:p>
            <a:r>
              <a:rPr lang="it-IT" noProof="0">
                <a:ea typeface="Calibri"/>
                <a:cs typeface="Calibri"/>
              </a:rPr>
              <a:t>La prima è una </a:t>
            </a:r>
            <a:r>
              <a:rPr lang="it-IT" noProof="0" err="1">
                <a:ea typeface="Calibri"/>
                <a:cs typeface="Calibri"/>
              </a:rPr>
              <a:t>resize</a:t>
            </a:r>
            <a:r>
              <a:rPr lang="it-IT" noProof="0">
                <a:ea typeface="Calibri"/>
                <a:cs typeface="Calibri"/>
              </a:rPr>
              <a:t> da 640x480 a 240x180.</a:t>
            </a:r>
          </a:p>
          <a:p>
            <a:r>
              <a:rPr lang="it-IT" noProof="0">
                <a:ea typeface="Calibri"/>
                <a:cs typeface="Calibri"/>
              </a:rPr>
              <a:t>La seconda è una conversione a YUV con formato 4:2:0.</a:t>
            </a:r>
          </a:p>
          <a:p>
            <a:endParaRPr lang="it-IT" noProof="0">
              <a:ea typeface="Calibri"/>
              <a:cs typeface="Calibri"/>
            </a:endParaRPr>
          </a:p>
          <a:p>
            <a:r>
              <a:rPr lang="it-IT" noProof="0">
                <a:ea typeface="Calibri"/>
                <a:cs typeface="Calibri"/>
              </a:rPr>
              <a:t>Attraverso questa combinazione riusciamo a perdere il meno possibile di risoluzione attraverso al perdita di dati attraverso la codifica YUV.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493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D0EB-106A-706A-5AE4-F2DE45915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112F93-3D78-81F1-FCF2-46D863D39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C8694B-C1D0-445B-2A36-F5CE06ED4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/>
              <a:t>Nel nostro progetto, la cifratura dei frame da inviare al client remoto è stata implementata sull'FPGA della </a:t>
            </a:r>
            <a:r>
              <a:rPr lang="it-IT" noProof="0" err="1"/>
              <a:t>Zynq</a:t>
            </a:r>
            <a:r>
              <a:rPr lang="it-IT" noProof="0"/>
              <a:t> realizzando un IP Core di cifratura usando l'algoritmo di crittografia simmetrica AES.</a:t>
            </a:r>
          </a:p>
          <a:p>
            <a:r>
              <a:rPr lang="it-IT" noProof="0"/>
              <a:t>Utilizzando il software </a:t>
            </a:r>
            <a:r>
              <a:rPr lang="it-IT" noProof="0" err="1"/>
              <a:t>VivadoHLS</a:t>
            </a:r>
            <a:r>
              <a:rPr lang="it-IT" noProof="0"/>
              <a:t> abbiamo sviluppato un modulo con una top-</a:t>
            </a:r>
            <a:r>
              <a:rPr lang="it-IT" noProof="0" err="1"/>
              <a:t>function</a:t>
            </a:r>
            <a:r>
              <a:rPr lang="it-IT" noProof="0"/>
              <a:t> come mostrata in figura in cui I due argomenti in ingresso sono interfacce AXI4-Stream, una di input e una di output che servono per passare lo stream di pixel da cifrare in ingresso all'IP Core, ed ottenere in output lo stream di blocchi cifrati.</a:t>
            </a:r>
            <a:endParaRPr lang="it-IT" noProof="0">
              <a:ea typeface="Calibri"/>
              <a:cs typeface="Calibri"/>
            </a:endParaRPr>
          </a:p>
          <a:p>
            <a:endParaRPr lang="it-IT" noProof="0">
              <a:ea typeface="Calibri"/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9AB7BA-9D5F-F87E-3502-C970E246E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371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D0EB-106A-706A-5AE4-F2DE45915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112F93-3D78-81F1-FCF2-46D863D39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C8694B-C1D0-445B-2A36-F5CE06ED4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/>
              <a:t>Siccome l’algoritmo AES opera su blocchi in input di 128 bit, occorre suddividere il testo da cifrare in blocchi di</a:t>
            </a:r>
          </a:p>
          <a:p>
            <a:r>
              <a:rPr lang="it-IT" noProof="0"/>
              <a:t>questa dimensione prima di poter procedere con la cifratura. Per cifrare dati di grandi dimensioni usando AES esistono diverse modalità; la più semplice ed anche quella scelta per l’implementazione in questo progetto è la modalità ECB (Electronic Code Book ), che prevede di cifrare ogni blocco di 128 bit in modo indipendente dagli altri usando la stessa chiave simmetrica.</a:t>
            </a:r>
          </a:p>
          <a:p>
            <a:r>
              <a:rPr lang="it-IT" noProof="0"/>
              <a:t>I grandi vantaggi di questa modalità sono che:</a:t>
            </a:r>
          </a:p>
          <a:p>
            <a:pPr marL="171450" indent="-171450">
              <a:buFont typeface="Arial,Sans-Serif"/>
              <a:buChar char="•"/>
            </a:pPr>
            <a:r>
              <a:rPr lang="it-IT" noProof="0"/>
              <a:t> permette la cifratura in parallelo dei singoli blocchi;</a:t>
            </a:r>
          </a:p>
          <a:p>
            <a:pPr marL="171450" indent="-171450">
              <a:buFont typeface="Arial,Sans-Serif"/>
              <a:buChar char="•"/>
            </a:pPr>
            <a:r>
              <a:rPr lang="it-IT" noProof="0"/>
              <a:t> in seguito alla modifica di un blocco cifrato in trasmissione, l’errore non viene propagato anche sugli altri blocchi</a:t>
            </a:r>
          </a:p>
          <a:p>
            <a:endParaRPr lang="it-IT" noProof="0"/>
          </a:p>
          <a:p>
            <a:r>
              <a:rPr lang="it-IT" noProof="0"/>
              <a:t>Sfruttando il vantaggio della modalità di cifratura ECB di poter essere parallelizzata, l'IP Core è stato realizzato per poter eseguire la cifratura in parallelo di più blocchi di testo in chiaro. Attraverso la direttiva HLS </a:t>
            </a:r>
            <a:r>
              <a:rPr lang="it-IT" noProof="0" err="1"/>
              <a:t>unroll</a:t>
            </a:r>
            <a:r>
              <a:rPr lang="it-IT" noProof="0"/>
              <a:t> il compilatore di </a:t>
            </a:r>
            <a:r>
              <a:rPr lang="it-IT" noProof="0" err="1"/>
              <a:t>Vivado</a:t>
            </a:r>
            <a:r>
              <a:rPr lang="it-IT" noProof="0"/>
              <a:t> HLS viene istruito di creare multiple copie dell’hardware dedicato ad eseguire un’iterazione del loop al fine di poter eseguire più iterazioni in parallelo. Il è </a:t>
            </a:r>
            <a:r>
              <a:rPr lang="it-IT" noProof="0" err="1"/>
              <a:t>fully</a:t>
            </a:r>
            <a:r>
              <a:rPr lang="it-IT" noProof="0"/>
              <a:t> </a:t>
            </a:r>
            <a:r>
              <a:rPr lang="it-IT" noProof="0" err="1"/>
              <a:t>unrolled</a:t>
            </a:r>
            <a:r>
              <a:rPr lang="it-IT" noProof="0"/>
              <a:t> </a:t>
            </a:r>
            <a:r>
              <a:rPr lang="it-IT" noProof="0" err="1"/>
              <a:t>perchè</a:t>
            </a:r>
            <a:r>
              <a:rPr lang="it-IT" noProof="0"/>
              <a:t> non viene specificato nessun parametro "</a:t>
            </a:r>
            <a:r>
              <a:rPr lang="it-IT" noProof="0" err="1"/>
              <a:t>factor</a:t>
            </a:r>
            <a:r>
              <a:rPr lang="it-IT" noProof="0"/>
              <a:t>" e questo porta alla creazione di una copia del corpo del loop per ogni iterazione, di modo che l’intero loop possa essere eseguito in parallelo.</a:t>
            </a:r>
          </a:p>
          <a:p>
            <a:endParaRPr lang="it-IT" noProof="0"/>
          </a:p>
          <a:p>
            <a:r>
              <a:rPr lang="it-IT" noProof="0"/>
              <a:t>Nel nostro progetto viene effettuata la cifratura di 450 blocchi in parallelo, che corrispondono ad un totale di 7200 bytes. Questa scelta è dovuta al fatto che l’immagine da cifrare ha dimensione totale 64800 bytes, ed essendo 7200 un suo</a:t>
            </a:r>
          </a:p>
          <a:p>
            <a:r>
              <a:rPr lang="it-IT" noProof="0"/>
              <a:t>divisore, occorrono 9 esecuzioni della top </a:t>
            </a:r>
            <a:r>
              <a:rPr lang="it-IT" noProof="0" err="1"/>
              <a:t>function</a:t>
            </a:r>
            <a:r>
              <a:rPr lang="it-IT" noProof="0"/>
              <a:t> per completare la cifratura di un singolo frame. Durante i test sono stati provati anche livelli di parallelismo più elevati, ma questi non hanno portato ad un aumento di prestazioni significativo</a:t>
            </a:r>
          </a:p>
          <a:p>
            <a:endParaRPr lang="it-IT" noProof="0">
              <a:ea typeface="Calibri"/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9AB7BA-9D5F-F87E-3502-C970E246E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2468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D0EB-106A-706A-5AE4-F2DE45915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112F93-3D78-81F1-FCF2-46D863D39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C8694B-C1D0-445B-2A36-F5CE06ED4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/>
              <a:t>Ogni frame letto è memorizzato in memoria. Per poterlo cifrare occorre portarlo in ingresso all'IP Core e riportare in memoria il frame cifrato in output dall'IP Core. A tale scopo è stato utilizzato l’AXI DMA (Direct Memory Access), IP Core pronto fornito da </a:t>
            </a:r>
            <a:r>
              <a:rPr lang="it-IT" noProof="0" err="1"/>
              <a:t>Vivado</a:t>
            </a:r>
            <a:r>
              <a:rPr lang="it-IT" noProof="0"/>
              <a:t>. Il DMA è un dispositivo che permette di trasferire dati tra la memoria e le periferiche senza richiedere l’intervento del processore. </a:t>
            </a:r>
          </a:p>
          <a:p>
            <a:endParaRPr lang="it-IT" noProof="0"/>
          </a:p>
          <a:p>
            <a:r>
              <a:rPr lang="it-IT" noProof="0"/>
              <a:t>Il DMA dispone di un'interfaccia AXI-lite con il processore per essere programmato e per avviare i trasferimenti di dati tra la memoria e l’IP Core. </a:t>
            </a:r>
          </a:p>
          <a:p>
            <a:endParaRPr lang="it-IT" noProof="0"/>
          </a:p>
          <a:p>
            <a:r>
              <a:rPr lang="it-IT" noProof="0"/>
              <a:t>Dispone di due interfacce AXI (AXI_MM2S, AXI_S2MM), una Master e una Slave, che forniscono al DMA l’accesso alla memoria.</a:t>
            </a:r>
          </a:p>
          <a:p>
            <a:endParaRPr lang="it-IT" noProof="0"/>
          </a:p>
          <a:p>
            <a:r>
              <a:rPr lang="it-IT" noProof="0"/>
              <a:t>Le interfacce AXIS MM2S e AXIS S2MM sono AXI4-Stream e sono utilizzate per la comunicazione con l’IP Core.</a:t>
            </a:r>
          </a:p>
          <a:p>
            <a:endParaRPr lang="it-IT" noProof="0"/>
          </a:p>
          <a:p>
            <a:endParaRPr lang="it-IT" noProof="0"/>
          </a:p>
          <a:p>
            <a:endParaRPr lang="it-IT" noProof="0">
              <a:ea typeface="Calibri"/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9AB7BA-9D5F-F87E-3502-C970E246E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940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D0EB-106A-706A-5AE4-F2DE45915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112F93-3D78-81F1-FCF2-46D863D39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CC8694B-C1D0-445B-2A36-F5CE06ED4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a typeface="Calibri"/>
                <a:cs typeface="Calibri"/>
              </a:rPr>
              <a:t>Discorso per Ste:</a:t>
            </a:r>
          </a:p>
          <a:p>
            <a:r>
              <a:rPr lang="it-IT">
                <a:ea typeface="Calibri"/>
                <a:cs typeface="Calibri"/>
              </a:rPr>
              <a:t>Dal codice Python creiamo un overlay che carichi il nostro bitstream contenente il design dell'</a:t>
            </a:r>
            <a:r>
              <a:rPr lang="it-IT" err="1">
                <a:ea typeface="Calibri"/>
                <a:cs typeface="Calibri"/>
              </a:rPr>
              <a:t>fpga</a:t>
            </a:r>
            <a:r>
              <a:rPr lang="it-IT">
                <a:ea typeface="Calibri"/>
                <a:cs typeface="Calibri"/>
              </a:rPr>
              <a:t> descritto prima.</a:t>
            </a:r>
          </a:p>
          <a:p>
            <a:r>
              <a:rPr lang="it-IT">
                <a:ea typeface="Calibri"/>
                <a:cs typeface="Calibri"/>
              </a:rPr>
              <a:t>Dall'overlay accediamo all'oggetto </a:t>
            </a:r>
            <a:r>
              <a:rPr lang="it-IT" err="1">
                <a:ea typeface="Calibri"/>
                <a:cs typeface="Calibri"/>
              </a:rPr>
              <a:t>dma</a:t>
            </a:r>
            <a:r>
              <a:rPr lang="it-IT">
                <a:ea typeface="Calibri"/>
                <a:cs typeface="Calibri"/>
              </a:rPr>
              <a:t> che viene caricato con un driver già pronto messo a disposizione dal modulo </a:t>
            </a:r>
            <a:r>
              <a:rPr lang="it-IT" err="1">
                <a:ea typeface="Calibri"/>
                <a:cs typeface="Calibri"/>
              </a:rPr>
              <a:t>pynq</a:t>
            </a:r>
            <a:r>
              <a:rPr lang="it-IT">
                <a:ea typeface="Calibri"/>
                <a:cs typeface="Calibri"/>
              </a:rPr>
              <a:t>. Grazie a questo driver possiamo gestire i trasferimenti con l'</a:t>
            </a:r>
            <a:r>
              <a:rPr lang="it-IT" err="1">
                <a:ea typeface="Calibri"/>
                <a:cs typeface="Calibri"/>
              </a:rPr>
              <a:t>ip</a:t>
            </a:r>
            <a:r>
              <a:rPr lang="it-IT">
                <a:ea typeface="Calibri"/>
                <a:cs typeface="Calibri"/>
              </a:rPr>
              <a:t> core ad alto livello.</a:t>
            </a:r>
          </a:p>
          <a:p>
            <a:endParaRPr lang="it-IT">
              <a:ea typeface="Calibri"/>
              <a:cs typeface="Calibri"/>
            </a:endParaRPr>
          </a:p>
          <a:p>
            <a:r>
              <a:rPr lang="it-IT">
                <a:ea typeface="Calibri"/>
                <a:cs typeface="Calibri"/>
              </a:rPr>
              <a:t>Nel codice allochiamo due aree di memoria che useremo per i dati di input e </a:t>
            </a:r>
            <a:r>
              <a:rPr lang="it-IT" err="1">
                <a:ea typeface="Calibri"/>
                <a:cs typeface="Calibri"/>
              </a:rPr>
              <a:t>ouput</a:t>
            </a:r>
            <a:r>
              <a:rPr lang="it-IT">
                <a:ea typeface="Calibri"/>
                <a:cs typeface="Calibri"/>
              </a:rPr>
              <a:t> dall'</a:t>
            </a:r>
            <a:r>
              <a:rPr lang="it-IT" err="1">
                <a:ea typeface="Calibri"/>
                <a:cs typeface="Calibri"/>
              </a:rPr>
              <a:t>ip</a:t>
            </a:r>
            <a:r>
              <a:rPr lang="it-IT">
                <a:ea typeface="Calibri"/>
                <a:cs typeface="Calibri"/>
              </a:rPr>
              <a:t> core.</a:t>
            </a:r>
          </a:p>
          <a:p>
            <a:r>
              <a:rPr lang="it-IT">
                <a:ea typeface="Calibri"/>
                <a:cs typeface="Calibri"/>
              </a:rPr>
              <a:t>Siccome la cifratura avviene in parallelo su 450 blocchi di 16 byte per volta, occorre dividere il frame da cifrare in blocchi da 7200 byte e trasferirli di volta in volta all'</a:t>
            </a:r>
            <a:r>
              <a:rPr lang="it-IT" err="1">
                <a:ea typeface="Calibri"/>
                <a:cs typeface="Calibri"/>
              </a:rPr>
              <a:t>ip</a:t>
            </a:r>
            <a:r>
              <a:rPr lang="it-IT">
                <a:ea typeface="Calibri"/>
                <a:cs typeface="Calibri"/>
              </a:rPr>
              <a:t> core.</a:t>
            </a:r>
          </a:p>
          <a:p>
            <a:endParaRPr lang="it-IT">
              <a:ea typeface="Calibri"/>
              <a:cs typeface="Calibri"/>
            </a:endParaRPr>
          </a:p>
          <a:p>
            <a:r>
              <a:rPr lang="it-IT">
                <a:ea typeface="Calibri"/>
                <a:cs typeface="Calibri"/>
              </a:rPr>
              <a:t>Al termine della cifratura di un intero frame inviato il cifrato in un datagramma UDP.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9AB7BA-9D5F-F87E-3502-C970E246E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F18CE-5E2F-4F02-89B9-B98319FADFC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065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43F2610D-7797-A803-FDF3-222839924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9997"/>
            <a:ext cx="9144000" cy="108557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7200" b="1" i="1" err="1">
                <a:solidFill>
                  <a:srgbClr val="FFFFFF"/>
                </a:solidFill>
              </a:rPr>
              <a:t>P</a:t>
            </a:r>
            <a:r>
              <a:rPr lang="en-US" sz="6600" b="1" i="1" err="1">
                <a:solidFill>
                  <a:srgbClr val="FFFFFF"/>
                </a:solidFill>
              </a:rPr>
              <a:t>ynq</a:t>
            </a:r>
            <a:r>
              <a:rPr lang="en-US" sz="6600" b="1" i="1">
                <a:solidFill>
                  <a:srgbClr val="FFFFFF"/>
                </a:solidFill>
              </a:rPr>
              <a:t> Motion Detective</a:t>
            </a:r>
            <a:endParaRPr lang="en-US" sz="6600" b="1" i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42044"/>
            <a:ext cx="9144000" cy="1098395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FFFFFF"/>
                </a:solidFill>
              </a:rPr>
              <a:t>Luca Cimino</a:t>
            </a:r>
          </a:p>
          <a:p>
            <a:r>
              <a:rPr lang="en-US">
                <a:solidFill>
                  <a:srgbClr val="FFFFFF"/>
                </a:solidFill>
              </a:rPr>
              <a:t> Federico </a:t>
            </a:r>
            <a:r>
              <a:rPr lang="en-US" err="1">
                <a:solidFill>
                  <a:srgbClr val="FFFFFF"/>
                </a:solidFill>
              </a:rPr>
              <a:t>Mingarelli</a:t>
            </a:r>
            <a:r>
              <a:rPr lang="en-US">
                <a:solidFill>
                  <a:srgbClr val="FFFFFF"/>
                </a:solidFill>
              </a:rPr>
              <a:t> </a:t>
            </a:r>
          </a:p>
          <a:p>
            <a:r>
              <a:rPr lang="en-US">
                <a:solidFill>
                  <a:srgbClr val="FFFFFF"/>
                </a:solidFill>
              </a:rPr>
              <a:t>Stefano Spadari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9D1ED5-AE4F-4340-493F-3747126F03C1}"/>
              </a:ext>
            </a:extLst>
          </p:cNvPr>
          <p:cNvSpPr txBox="1"/>
          <p:nvPr/>
        </p:nvSpPr>
        <p:spPr>
          <a:xfrm>
            <a:off x="3272695" y="6023721"/>
            <a:ext cx="564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https://github.com/LucaCimino/Project_SistemiDigitali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6B1DA-6438-353D-E390-B38563EFBF1B}"/>
              </a:ext>
            </a:extLst>
          </p:cNvPr>
          <p:cNvSpPr txBox="1"/>
          <p:nvPr/>
        </p:nvSpPr>
        <p:spPr>
          <a:xfrm>
            <a:off x="0" y="3477490"/>
            <a:ext cx="121919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Aptos Display"/>
              </a:rPr>
              <a:t>Progetto </a:t>
            </a:r>
            <a:r>
              <a:rPr lang="en-US" sz="3200" err="1">
                <a:latin typeface="Aptos Display"/>
              </a:rPr>
              <a:t>Sistemi</a:t>
            </a:r>
            <a:r>
              <a:rPr lang="en-US" sz="3200">
                <a:latin typeface="Aptos Display"/>
              </a:rPr>
              <a:t> </a:t>
            </a:r>
            <a:r>
              <a:rPr lang="en-US" sz="3200" err="1">
                <a:latin typeface="Aptos Display"/>
              </a:rPr>
              <a:t>Digitali</a:t>
            </a:r>
            <a:r>
              <a:rPr lang="en-US" sz="3200">
                <a:latin typeface="Aptos Display"/>
              </a:rPr>
              <a:t> 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7298A-EF46-E748-9D64-1CB0403B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D3C37965-4556-A2A7-D664-B6DFCC863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B99B894-00A4-671E-7A8A-0B3ABDDC160A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FCF03-199D-F0DB-574F-ED05C388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Overlay Python e invio del flusso</a:t>
            </a:r>
          </a:p>
        </p:txBody>
      </p:sp>
      <p:pic>
        <p:nvPicPr>
          <p:cNvPr id="3" name="Segnaposto contenuto 4">
            <a:extLst>
              <a:ext uri="{FF2B5EF4-FFF2-40B4-BE49-F238E27FC236}">
                <a16:creationId xmlns:a16="http://schemas.microsoft.com/office/drawing/2014/main" id="{9DEBEB32-0AE9-42E6-C18B-A42759839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981" y="1524393"/>
            <a:ext cx="6313018" cy="15603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ED805F-FB07-2A63-F2A6-05F51E4848CE}"/>
              </a:ext>
            </a:extLst>
          </p:cNvPr>
          <p:cNvSpPr txBox="1"/>
          <p:nvPr/>
        </p:nvSpPr>
        <p:spPr>
          <a:xfrm>
            <a:off x="482974" y="2208931"/>
            <a:ext cx="323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Importazione dell’IP core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7D886C-2418-C9CD-33EE-9BFB2728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857" y="3330567"/>
            <a:ext cx="5349267" cy="31623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B9F4A0-9324-04DC-D2A8-96FB2D505592}"/>
              </a:ext>
            </a:extLst>
          </p:cNvPr>
          <p:cNvSpPr txBox="1"/>
          <p:nvPr/>
        </p:nvSpPr>
        <p:spPr>
          <a:xfrm>
            <a:off x="482974" y="4133290"/>
            <a:ext cx="48713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Invio dati da spedire alla rete di cifratura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DMA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Spedizione pacchetto</a:t>
            </a:r>
          </a:p>
        </p:txBody>
      </p:sp>
    </p:spTree>
    <p:extLst>
      <p:ext uri="{BB962C8B-B14F-4D97-AF65-F5344CB8AC3E}">
        <p14:creationId xmlns:p14="http://schemas.microsoft.com/office/powerpoint/2010/main" val="262805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54EFB-81AD-C4F9-AE85-BF31C8AA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F3E52CD4-54CE-0464-AC31-90C9346A4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ED07E664-F6FF-58C7-D04B-9C2971D0C313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CE6807F-1F5F-B639-3A8B-5B4C05C0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/>
              <a:t>Visualizzazione sul client</a:t>
            </a:r>
          </a:p>
        </p:txBody>
      </p:sp>
      <p:pic>
        <p:nvPicPr>
          <p:cNvPr id="10" name="Segnaposto contenuto 4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9D6754A7-618F-BCA1-4A88-7CC8A77E1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81" y="1706637"/>
            <a:ext cx="9040438" cy="255814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B95E57-CBE4-F559-0FAA-0CEB9A7744E0}"/>
              </a:ext>
            </a:extLst>
          </p:cNvPr>
          <p:cNvSpPr txBox="1"/>
          <p:nvPr/>
        </p:nvSpPr>
        <p:spPr>
          <a:xfrm>
            <a:off x="755471" y="4280732"/>
            <a:ext cx="5252484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Il client si connette con </a:t>
            </a:r>
            <a:r>
              <a:rPr lang="it-IT" sz="2000" err="1"/>
              <a:t>socket</a:t>
            </a:r>
            <a:r>
              <a:rPr lang="it-IT" sz="2000"/>
              <a:t> UDP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Riceve pacchetti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Decifra i pacchetti e ottiene foto originali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Mostra a video il flusso video ottenuto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D7681CA-B9A9-E531-3468-8A2A02534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046" y="4814454"/>
            <a:ext cx="5479869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4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ABAB8-4F96-B0A2-BA66-BD14BA82A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4B409DE4-11EC-D833-14BF-04A1BF20F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1CD0D55E-7A66-1E54-5044-816EA0C9299F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8FFEF-CE6F-0B2A-A82F-451F6CE9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Risultati ottenuti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F4B1-FDB3-46E5-868A-623F4AEF976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Stream ottenuto</a:t>
            </a:r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r>
              <a:rPr lang="it-IT"/>
              <a:t>Velocità ottenuta: </a:t>
            </a:r>
            <a:r>
              <a:rPr lang="it-IT" b="1">
                <a:latin typeface="Arial" panose="020B0604020202020204" pitchFamily="34" charset="0"/>
              </a:rPr>
              <a:t>3.6 fps</a:t>
            </a:r>
          </a:p>
          <a:p>
            <a:endParaRPr lang="it-IT"/>
          </a:p>
          <a:p>
            <a:r>
              <a:rPr lang="it-IT"/>
              <a:t>Pacchetti non decifrati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FEB883-FA58-3ACF-0618-0A8CDF5B3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903" y="1509713"/>
            <a:ext cx="5761219" cy="287298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E4ABFF-FDD9-E465-3768-EFFB2A0725EA}"/>
              </a:ext>
            </a:extLst>
          </p:cNvPr>
          <p:cNvSpPr txBox="1"/>
          <p:nvPr/>
        </p:nvSpPr>
        <p:spPr>
          <a:xfrm>
            <a:off x="9765563" y="1809819"/>
            <a:ext cx="189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Foto registrate dalla telecamera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3D73F9-82D2-785E-11B6-3B1F179F7603}"/>
              </a:ext>
            </a:extLst>
          </p:cNvPr>
          <p:cNvSpPr txBox="1"/>
          <p:nvPr/>
        </p:nvSpPr>
        <p:spPr>
          <a:xfrm>
            <a:off x="9776086" y="3227929"/>
            <a:ext cx="149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Foto ricevute dal client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2A24EB-4D39-8C05-5645-D9FB3ADEA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20" y="5067812"/>
            <a:ext cx="5715495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1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FC55C4-BC24-904A-B8C5-16A5BDCA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0CFD9E29-BB78-23A9-5558-C119F9E6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ED03FDF6-4164-7922-1046-1BCCFA700181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CFBD0F-EC4F-E8E9-CF89-359FA204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Overview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A4B025-9A8A-E4D4-F7BC-C9930BA5CE3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Telecamera di </a:t>
            </a:r>
            <a:r>
              <a:rPr lang="en-US" err="1"/>
              <a:t>videosorveglianza</a:t>
            </a:r>
            <a:r>
              <a:rPr lang="en-US"/>
              <a:t> </a:t>
            </a:r>
            <a:r>
              <a:rPr lang="en-US" err="1"/>
              <a:t>sicura</a:t>
            </a:r>
            <a:r>
              <a:rPr lang="en-US"/>
              <a:t> con la board </a:t>
            </a:r>
            <a:r>
              <a:rPr lang="en-US" err="1"/>
              <a:t>Pynq</a:t>
            </a:r>
            <a:r>
              <a:rPr lang="en-US"/>
              <a:t> Z2</a:t>
            </a:r>
          </a:p>
          <a:p>
            <a:r>
              <a:rPr lang="en-US" err="1"/>
              <a:t>Acquisizione</a:t>
            </a:r>
            <a:r>
              <a:rPr lang="en-US"/>
              <a:t> </a:t>
            </a:r>
            <a:r>
              <a:rPr lang="en-US" err="1"/>
              <a:t>immagini</a:t>
            </a:r>
            <a:r>
              <a:rPr lang="en-US"/>
              <a:t> con telecamera USB</a:t>
            </a:r>
          </a:p>
          <a:p>
            <a:r>
              <a:rPr lang="en-US"/>
              <a:t>Motion detection</a:t>
            </a:r>
          </a:p>
          <a:p>
            <a:r>
              <a:rPr lang="en-US" err="1"/>
              <a:t>Cifratura</a:t>
            </a:r>
            <a:r>
              <a:rPr lang="en-US"/>
              <a:t> del </a:t>
            </a:r>
            <a:r>
              <a:rPr lang="en-US" err="1"/>
              <a:t>flusso</a:t>
            </a:r>
            <a:r>
              <a:rPr lang="en-US"/>
              <a:t> video </a:t>
            </a:r>
            <a:r>
              <a:rPr lang="en-US" err="1"/>
              <a:t>su</a:t>
            </a:r>
            <a:r>
              <a:rPr lang="en-US"/>
              <a:t> FPGA</a:t>
            </a:r>
          </a:p>
          <a:p>
            <a:r>
              <a:rPr lang="en-US" err="1"/>
              <a:t>Invio</a:t>
            </a:r>
            <a:r>
              <a:rPr lang="en-US"/>
              <a:t> del </a:t>
            </a:r>
            <a:r>
              <a:rPr lang="en-US" err="1"/>
              <a:t>flusso</a:t>
            </a:r>
            <a:r>
              <a:rPr lang="en-US"/>
              <a:t> video con UDP</a:t>
            </a:r>
          </a:p>
          <a:p>
            <a:r>
              <a:rPr lang="en-US" err="1"/>
              <a:t>VIsualizzazione</a:t>
            </a:r>
            <a:r>
              <a:rPr lang="en-US"/>
              <a:t> del </a:t>
            </a:r>
            <a:r>
              <a:rPr lang="en-US" err="1"/>
              <a:t>flusso</a:t>
            </a:r>
            <a:r>
              <a:rPr lang="en-US"/>
              <a:t> </a:t>
            </a:r>
            <a:r>
              <a:rPr lang="en-US" err="1"/>
              <a:t>decifrato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client </a:t>
            </a:r>
            <a:r>
              <a:rPr lang="en-US" err="1"/>
              <a:t>remoto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0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FC55C4-BC24-904A-B8C5-16A5BDCA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0CFD9E29-BB78-23A9-5558-C119F9E6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ED03FDF6-4164-7922-1046-1BCCFA700181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D36FC9-E228-7611-6841-2DFBF5B0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Flusso</a:t>
            </a:r>
            <a:r>
              <a:rPr lang="en-US"/>
              <a:t> di esecuzione</a:t>
            </a:r>
          </a:p>
        </p:txBody>
      </p:sp>
      <p:pic>
        <p:nvPicPr>
          <p:cNvPr id="5" name="Segnaposto contenuto 10" descr="Immagine che contiene diagramma, presa&#10;&#10;Descrizione generata automaticamente">
            <a:extLst>
              <a:ext uri="{FF2B5EF4-FFF2-40B4-BE49-F238E27FC236}">
                <a16:creationId xmlns:a16="http://schemas.microsoft.com/office/drawing/2014/main" id="{477129B3-3DC6-4550-BF4B-68EB1A8CE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981200"/>
            <a:ext cx="9413936" cy="40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FC55C4-BC24-904A-B8C5-16A5BDCA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0CFD9E29-BB78-23A9-5558-C119F9E6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ED03FDF6-4164-7922-1046-1BCCFA700181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8ACBE6-FCAA-879A-D55C-ECCA62C38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Motion Detection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78DAA307-0B0F-FBA8-EEDD-58FAE2285B05}"/>
              </a:ext>
            </a:extLst>
          </p:cNvPr>
          <p:cNvSpPr txBox="1"/>
          <p:nvPr/>
        </p:nvSpPr>
        <p:spPr>
          <a:xfrm>
            <a:off x="1148080" y="2967335"/>
            <a:ext cx="327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Conversione in </a:t>
            </a:r>
            <a:r>
              <a:rPr lang="it-IT" err="1"/>
              <a:t>grayscale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Resize</a:t>
            </a:r>
            <a:r>
              <a:rPr lang="it-IT"/>
              <a:t> del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Creazione della maschera</a:t>
            </a:r>
          </a:p>
        </p:txBody>
      </p:sp>
      <p:pic>
        <p:nvPicPr>
          <p:cNvPr id="4" name="Immagine 3" descr="Immagine che contiene testo, software, numero, Carattere&#10;&#10;Descrizione generata automaticamente">
            <a:extLst>
              <a:ext uri="{FF2B5EF4-FFF2-40B4-BE49-F238E27FC236}">
                <a16:creationId xmlns:a16="http://schemas.microsoft.com/office/drawing/2014/main" id="{88531132-5393-D3F4-FD8B-8A86C6BCF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88" y="2197051"/>
            <a:ext cx="7276741" cy="338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1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FC55C4-BC24-904A-B8C5-16A5BDCA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0CFD9E29-BB78-23A9-5558-C119F9E6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ED03FDF6-4164-7922-1046-1BCCFA700181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61E511CC-ACF4-F0C7-BD9E-2A8ABB6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/>
              <a:t>Mask output</a:t>
            </a:r>
          </a:p>
        </p:txBody>
      </p:sp>
      <p:pic>
        <p:nvPicPr>
          <p:cNvPr id="5" name="Segnaposto contenuto 4" descr="Immagine che contiene interno, uomo, vestiti, persona&#10;&#10;Descrizione generata automaticamente">
            <a:extLst>
              <a:ext uri="{FF2B5EF4-FFF2-40B4-BE49-F238E27FC236}">
                <a16:creationId xmlns:a16="http://schemas.microsoft.com/office/drawing/2014/main" id="{E92EB235-9AEB-9641-529D-9722D73C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91" y="1690690"/>
            <a:ext cx="2672927" cy="2004695"/>
          </a:xfrm>
          <a:prstGeom prst="rect">
            <a:avLst/>
          </a:prstGeom>
        </p:spPr>
      </p:pic>
      <p:pic>
        <p:nvPicPr>
          <p:cNvPr id="7" name="Immagine 6" descr="Immagine che contiene interno, uomo, vestiti, persona&#10;&#10;Descrizione generata automaticamente">
            <a:extLst>
              <a:ext uri="{FF2B5EF4-FFF2-40B4-BE49-F238E27FC236}">
                <a16:creationId xmlns:a16="http://schemas.microsoft.com/office/drawing/2014/main" id="{05DD913D-FD22-14E7-941F-F5EF4B0E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37" y="1690688"/>
            <a:ext cx="2672926" cy="2004695"/>
          </a:xfrm>
          <a:prstGeom prst="rect">
            <a:avLst/>
          </a:prstGeom>
        </p:spPr>
      </p:pic>
      <p:pic>
        <p:nvPicPr>
          <p:cNvPr id="10" name="Immagine 8" descr="Immagine che contiene interno, uomo, vestiti, calzature&#10;&#10;Descrizione generata automaticamente">
            <a:extLst>
              <a:ext uri="{FF2B5EF4-FFF2-40B4-BE49-F238E27FC236}">
                <a16:creationId xmlns:a16="http://schemas.microsoft.com/office/drawing/2014/main" id="{6554E1EB-D35F-F884-0F74-93923A9D32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82" y="1690688"/>
            <a:ext cx="2672927" cy="2004695"/>
          </a:xfrm>
          <a:prstGeom prst="rect">
            <a:avLst/>
          </a:prstGeom>
        </p:spPr>
      </p:pic>
      <p:pic>
        <p:nvPicPr>
          <p:cNvPr id="13" name="Immagine 10" descr="Immagine che contiene oscurità, arte, nero, bianco e nero&#10;&#10;Descrizione generata automaticamente">
            <a:extLst>
              <a:ext uri="{FF2B5EF4-FFF2-40B4-BE49-F238E27FC236}">
                <a16:creationId xmlns:a16="http://schemas.microsoft.com/office/drawing/2014/main" id="{DDE42D3C-DE7F-7359-AF0D-AA414AA9A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91" y="4199574"/>
            <a:ext cx="2672926" cy="1935480"/>
          </a:xfrm>
          <a:prstGeom prst="rect">
            <a:avLst/>
          </a:prstGeom>
        </p:spPr>
      </p:pic>
      <p:pic>
        <p:nvPicPr>
          <p:cNvPr id="15" name="Immagine 12" descr="Immagine che contiene oscurità, nero, arte, bianco e nero&#10;&#10;Descrizione generata automaticamente">
            <a:extLst>
              <a:ext uri="{FF2B5EF4-FFF2-40B4-BE49-F238E27FC236}">
                <a16:creationId xmlns:a16="http://schemas.microsoft.com/office/drawing/2014/main" id="{9DE7B837-FD16-0162-F993-BE5B7D2B9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37" y="4199574"/>
            <a:ext cx="2672926" cy="1935480"/>
          </a:xfrm>
          <a:prstGeom prst="rect">
            <a:avLst/>
          </a:prstGeom>
        </p:spPr>
      </p:pic>
      <p:pic>
        <p:nvPicPr>
          <p:cNvPr id="17" name="Immagine 14" descr="Immagine che contiene oscurità, nero, arte, Elementi grafici&#10;&#10;Descrizione generata automaticamente">
            <a:extLst>
              <a:ext uri="{FF2B5EF4-FFF2-40B4-BE49-F238E27FC236}">
                <a16:creationId xmlns:a16="http://schemas.microsoft.com/office/drawing/2014/main" id="{446DCFD9-2AC7-561F-A390-6BB8B40674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84" y="4199572"/>
            <a:ext cx="2672925" cy="19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1A71D4B5-58EB-31EB-FD51-EE17F0B57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402E9EC3-9097-5F44-7743-7BB7A5FD1134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EE1C9C-0B43-9693-2A84-98DAC792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/>
              <a:t>Codifica YUV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D31C74-719A-3F83-1C5C-373263961E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Connessione UDP – dimensione pacchetto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/>
          </a:p>
          <a:p>
            <a:pPr marL="0" indent="0">
              <a:buFont typeface="Arial" panose="020B0604020202020204" pitchFamily="34" charset="0"/>
              <a:buNone/>
            </a:pPr>
            <a:endParaRPr lang="it-IT"/>
          </a:p>
          <a:p>
            <a:r>
              <a:rPr lang="it-IT"/>
              <a:t>Resize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/>
          </a:p>
          <a:p>
            <a:endParaRPr lang="it-IT"/>
          </a:p>
          <a:p>
            <a:r>
              <a:rPr lang="it-IT"/>
              <a:t>Conversione YUV</a:t>
            </a:r>
          </a:p>
        </p:txBody>
      </p:sp>
      <p:pic>
        <p:nvPicPr>
          <p:cNvPr id="17" name="Immagine 16" descr="Immagine che contiene testo, linea, Carattere, diagramma&#10;&#10;Descrizione generata automaticamente">
            <a:extLst>
              <a:ext uri="{FF2B5EF4-FFF2-40B4-BE49-F238E27FC236}">
                <a16:creationId xmlns:a16="http://schemas.microsoft.com/office/drawing/2014/main" id="{22CFCF7F-8114-9A8D-C050-EB382C310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68" t="28620" r="1936" b="42862"/>
          <a:stretch/>
        </p:blipFill>
        <p:spPr>
          <a:xfrm>
            <a:off x="8156750" y="1497114"/>
            <a:ext cx="3379244" cy="11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 descr="Immagine che contiene fiore, pianta, testo, schermata&#10;&#10;Descrizione generata automaticamente">
            <a:extLst>
              <a:ext uri="{FF2B5EF4-FFF2-40B4-BE49-F238E27FC236}">
                <a16:creationId xmlns:a16="http://schemas.microsoft.com/office/drawing/2014/main" id="{B64758F2-8D8F-36B1-485B-A2AA280392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" t="7287" r="3804" b="4910"/>
          <a:stretch/>
        </p:blipFill>
        <p:spPr>
          <a:xfrm>
            <a:off x="2646236" y="2398184"/>
            <a:ext cx="3702479" cy="1818115"/>
          </a:xfrm>
          <a:prstGeom prst="rect">
            <a:avLst/>
          </a:prstGeom>
        </p:spPr>
      </p:pic>
      <p:pic>
        <p:nvPicPr>
          <p:cNvPr id="21" name="Immagine 20" descr="Immagine che contiene interno, uomo, vestiti, persona&#10;&#10;Descrizione generata automaticamente">
            <a:extLst>
              <a:ext uri="{FF2B5EF4-FFF2-40B4-BE49-F238E27FC236}">
                <a16:creationId xmlns:a16="http://schemas.microsoft.com/office/drawing/2014/main" id="{3BA72E34-319D-8448-91DC-E6A1CC94C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92" y="4451488"/>
            <a:ext cx="2743383" cy="2057537"/>
          </a:xfrm>
          <a:prstGeom prst="rect">
            <a:avLst/>
          </a:prstGeom>
        </p:spPr>
      </p:pic>
      <p:pic>
        <p:nvPicPr>
          <p:cNvPr id="23" name="Immagine 22" descr="Immagine che contiene bianco e nero, uomo, vestiti, calzature&#10;&#10;Descrizione generata automaticamente">
            <a:extLst>
              <a:ext uri="{FF2B5EF4-FFF2-40B4-BE49-F238E27FC236}">
                <a16:creationId xmlns:a16="http://schemas.microsoft.com/office/drawing/2014/main" id="{475FCF4E-916B-CB27-D1C5-1FDEB6A9C7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611" y="3417988"/>
            <a:ext cx="2743383" cy="3086305"/>
          </a:xfrm>
          <a:prstGeom prst="rect">
            <a:avLst/>
          </a:prstGeom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7F7EA19-E112-85B8-585B-21A5B7DD29E7}"/>
              </a:ext>
            </a:extLst>
          </p:cNvPr>
          <p:cNvSpPr/>
          <p:nvPr/>
        </p:nvSpPr>
        <p:spPr>
          <a:xfrm>
            <a:off x="7612912" y="5167423"/>
            <a:ext cx="967562" cy="3128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66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7298A-EF46-E748-9D64-1CB0403B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D3C37965-4556-A2A7-D664-B6DFCC863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B99B894-00A4-671E-7A8A-0B3ABDDC160A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CDF99D-AC39-834A-53C5-FC713DBE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High Level Synthesis (1)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00E683-300D-DDCF-C7F6-929BC5B4FD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87487" cy="456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err="1"/>
              <a:t>Sviluppo</a:t>
            </a:r>
            <a:r>
              <a:rPr lang="en-US"/>
              <a:t> di un IP Core di </a:t>
            </a:r>
            <a:r>
              <a:rPr lang="en-US" err="1"/>
              <a:t>cifratura</a:t>
            </a:r>
            <a:r>
              <a:rPr lang="en-US"/>
              <a:t> con </a:t>
            </a:r>
            <a:r>
              <a:rPr lang="en-US" err="1"/>
              <a:t>algoritmo</a:t>
            </a:r>
            <a:r>
              <a:rPr lang="en-US"/>
              <a:t> AES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4400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Interfacce</a:t>
            </a:r>
            <a:r>
              <a:rPr lang="en-US"/>
              <a:t> AXI4-Stream</a:t>
            </a:r>
          </a:p>
          <a:p>
            <a:r>
              <a:rPr lang="en-US" i="1"/>
              <a:t>plaintext </a:t>
            </a:r>
            <a:r>
              <a:rPr lang="en-US"/>
              <a:t>= frame da </a:t>
            </a:r>
            <a:r>
              <a:rPr lang="en-US" err="1"/>
              <a:t>cifrare</a:t>
            </a:r>
            <a:endParaRPr lang="en-US"/>
          </a:p>
          <a:p>
            <a:r>
              <a:rPr lang="en-US" i="1"/>
              <a:t>cipher </a:t>
            </a:r>
            <a:r>
              <a:rPr lang="en-US"/>
              <a:t>= frame </a:t>
            </a:r>
            <a:r>
              <a:rPr lang="en-US" err="1"/>
              <a:t>cifrato</a:t>
            </a:r>
            <a:endParaRPr lang="en-US"/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292DBDD-1155-46E8-2DE3-037369ABF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87" y="2475707"/>
            <a:ext cx="7893169" cy="1532774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50ADAD6-DA26-8735-76FC-DCB0B6244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966" y="2978773"/>
            <a:ext cx="4916876" cy="2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2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7298A-EF46-E748-9D64-1CB0403B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D3C37965-4556-A2A7-D664-B6DFCC863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B99B894-00A4-671E-7A8A-0B3ABDDC160A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163CD9-C5B8-6E1E-AF0E-637253A8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</a:t>
            </a:r>
            <a:r>
              <a:rPr lang="en-US">
                <a:ea typeface="+mj-lt"/>
                <a:cs typeface="+mj-lt"/>
              </a:rPr>
              <a:t>igh Level Synthesis (2)</a:t>
            </a:r>
            <a:endParaRPr lang="en-US">
              <a:solidFill>
                <a:srgbClr val="808080"/>
              </a:solidFill>
              <a:ea typeface="+mj-lt"/>
              <a:cs typeface="+mj-lt"/>
            </a:endParaRPr>
          </a:p>
        </p:txBody>
      </p:sp>
      <p:pic>
        <p:nvPicPr>
          <p:cNvPr id="5" name="Content Placeholder 3" descr="A diagram of a block encryption&#10;&#10;Description automatically generated">
            <a:extLst>
              <a:ext uri="{FF2B5EF4-FFF2-40B4-BE49-F238E27FC236}">
                <a16:creationId xmlns:a16="http://schemas.microsoft.com/office/drawing/2014/main" id="{30D81103-5DFC-1ABD-FB2F-0D68332D9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02" y="4194274"/>
            <a:ext cx="5133516" cy="1601578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2D08E24-F8F9-A0AD-2BF4-21CF3E05E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031" y="1690831"/>
            <a:ext cx="6136586" cy="4240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E1CAC-400A-6DC6-9875-FCCDF3123351}"/>
              </a:ext>
            </a:extLst>
          </p:cNvPr>
          <p:cNvSpPr txBox="1"/>
          <p:nvPr/>
        </p:nvSpPr>
        <p:spPr>
          <a:xfrm>
            <a:off x="833994" y="1704357"/>
            <a:ext cx="50856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L'IP Core </a:t>
            </a:r>
            <a:r>
              <a:rPr lang="en-US" sz="2400" err="1"/>
              <a:t>adotta</a:t>
            </a:r>
            <a:r>
              <a:rPr lang="en-US" sz="2400"/>
              <a:t> la </a:t>
            </a:r>
            <a:r>
              <a:rPr lang="en-US" sz="2400" err="1"/>
              <a:t>modalità</a:t>
            </a:r>
            <a:r>
              <a:rPr lang="en-US" sz="2400"/>
              <a:t> di </a:t>
            </a:r>
            <a:r>
              <a:rPr lang="en-US" sz="2400" err="1"/>
              <a:t>cifratura</a:t>
            </a:r>
            <a:r>
              <a:rPr lang="en-US" sz="2400"/>
              <a:t> AES-ECB</a:t>
            </a:r>
          </a:p>
          <a:p>
            <a:pPr marL="457200" indent="-457200">
              <a:buFont typeface="Arial"/>
              <a:buChar char="•"/>
            </a:pPr>
            <a:r>
              <a:rPr lang="en-US" sz="2400" err="1"/>
              <a:t>cifratura</a:t>
            </a:r>
            <a:r>
              <a:rPr lang="en-US" sz="2400"/>
              <a:t> parallela di </a:t>
            </a:r>
            <a:r>
              <a:rPr lang="en-US" sz="2400" err="1"/>
              <a:t>blocchi</a:t>
            </a:r>
            <a:r>
              <a:rPr lang="en-US" sz="2400"/>
              <a:t> di input da 128 bit</a:t>
            </a:r>
          </a:p>
          <a:p>
            <a:pPr marL="457200" indent="-457200">
              <a:buFont typeface="Arial"/>
              <a:buChar char="•"/>
            </a:pPr>
            <a:r>
              <a:rPr lang="en-US" sz="2400"/>
              <a:t>pragma HLS unroll  =&gt; loop fully unrolled</a:t>
            </a:r>
          </a:p>
        </p:txBody>
      </p:sp>
    </p:spTree>
    <p:extLst>
      <p:ext uri="{BB962C8B-B14F-4D97-AF65-F5344CB8AC3E}">
        <p14:creationId xmlns:p14="http://schemas.microsoft.com/office/powerpoint/2010/main" val="83147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47298A-EF46-E748-9D64-1CB0403B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schermata, testo, pialla/aereo, design&#10;&#10;Descrizione generata automaticamente">
            <a:extLst>
              <a:ext uri="{FF2B5EF4-FFF2-40B4-BE49-F238E27FC236}">
                <a16:creationId xmlns:a16="http://schemas.microsoft.com/office/drawing/2014/main" id="{D3C37965-4556-A2A7-D664-B6DFCC863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b="4023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B99B894-00A4-671E-7A8A-0B3ABDDC160A}"/>
              </a:ext>
            </a:extLst>
          </p:cNvPr>
          <p:cNvSpPr/>
          <p:nvPr/>
        </p:nvSpPr>
        <p:spPr>
          <a:xfrm>
            <a:off x="210879" y="202018"/>
            <a:ext cx="11770242" cy="6453963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B260DB-DCE5-65B7-AABC-DB2426B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/>
              <a:t>Vivado</a:t>
            </a:r>
            <a:r>
              <a:rPr lang="en-US"/>
              <a:t> Design</a:t>
            </a:r>
          </a:p>
        </p:txBody>
      </p:sp>
      <p:pic>
        <p:nvPicPr>
          <p:cNvPr id="5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02DCC98D-90F7-1875-A9C8-7ADB4D772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6" y="1637687"/>
            <a:ext cx="11556999" cy="46002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8AF5AA-DC4F-10CC-512B-2AC5A082DB8B}"/>
              </a:ext>
            </a:extLst>
          </p:cNvPr>
          <p:cNvCxnSpPr/>
          <p:nvPr/>
        </p:nvCxnSpPr>
        <p:spPr>
          <a:xfrm flipV="1">
            <a:off x="1322565" y="4311295"/>
            <a:ext cx="1408287" cy="426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87B46-35B0-49D8-62D5-E2771F6E64E1}"/>
              </a:ext>
            </a:extLst>
          </p:cNvPr>
          <p:cNvCxnSpPr>
            <a:cxnSpLocks/>
          </p:cNvCxnSpPr>
          <p:nvPr/>
        </p:nvCxnSpPr>
        <p:spPr>
          <a:xfrm flipV="1">
            <a:off x="2338564" y="5835295"/>
            <a:ext cx="364066" cy="3273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ACC5AB-1F3C-4F1D-96CA-A6523E5461AC}"/>
              </a:ext>
            </a:extLst>
          </p:cNvPr>
          <p:cNvSpPr txBox="1"/>
          <p:nvPr/>
        </p:nvSpPr>
        <p:spPr>
          <a:xfrm>
            <a:off x="741183" y="4670606"/>
            <a:ext cx="7676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DMA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523FB-7C49-CD01-E4ED-8AF74A0A27CA}"/>
              </a:ext>
            </a:extLst>
          </p:cNvPr>
          <p:cNvSpPr txBox="1"/>
          <p:nvPr/>
        </p:nvSpPr>
        <p:spPr>
          <a:xfrm>
            <a:off x="1507067" y="61072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IP Core di </a:t>
            </a:r>
            <a:r>
              <a:rPr lang="en-US" err="1">
                <a:solidFill>
                  <a:srgbClr val="FF0000"/>
                </a:solidFill>
              </a:rPr>
              <a:t>cifratura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E7863-FB6B-2828-DFC4-C343CD8BF681}"/>
              </a:ext>
            </a:extLst>
          </p:cNvPr>
          <p:cNvSpPr txBox="1"/>
          <p:nvPr/>
        </p:nvSpPr>
        <p:spPr>
          <a:xfrm>
            <a:off x="8853054" y="3934689"/>
            <a:ext cx="313112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Interfacce</a:t>
            </a:r>
            <a:r>
              <a:rPr lang="en-US" sz="1600"/>
              <a:t> DMA:</a:t>
            </a:r>
          </a:p>
          <a:p>
            <a:pPr marL="285750" indent="-285750">
              <a:buFont typeface="Calibri"/>
              <a:buChar char="-"/>
            </a:pPr>
            <a:r>
              <a:rPr lang="en-US" sz="1600" b="1"/>
              <a:t>AXI4-Lite</a:t>
            </a:r>
            <a:r>
              <a:rPr lang="en-US" sz="1600"/>
              <a:t>: ARM &gt; DMA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sz="1600" b="1"/>
              <a:t>AXI4</a:t>
            </a:r>
            <a:r>
              <a:rPr lang="en-US" sz="1600"/>
              <a:t>: DMA &lt;&gt; DDR</a:t>
            </a:r>
          </a:p>
          <a:p>
            <a:pPr marL="285750" indent="-285750">
              <a:buFont typeface="Calibri"/>
              <a:buChar char="-"/>
            </a:pPr>
            <a:r>
              <a:rPr lang="en-US" sz="1600" b="1"/>
              <a:t>AXI4-Stream</a:t>
            </a:r>
            <a:r>
              <a:rPr lang="en-US" sz="1600"/>
              <a:t>: DMA &lt;&gt; IP Core</a:t>
            </a:r>
          </a:p>
        </p:txBody>
      </p:sp>
    </p:spTree>
    <p:extLst>
      <p:ext uri="{BB962C8B-B14F-4D97-AF65-F5344CB8AC3E}">
        <p14:creationId xmlns:p14="http://schemas.microsoft.com/office/powerpoint/2010/main" val="4239358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1218</Words>
  <Application>Microsoft Office PowerPoint</Application>
  <PresentationFormat>Widescreen</PresentationFormat>
  <Paragraphs>135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Pynq Motion Detective</vt:lpstr>
      <vt:lpstr>Overview </vt:lpstr>
      <vt:lpstr>Flusso di esecuzione</vt:lpstr>
      <vt:lpstr>Motion Detection</vt:lpstr>
      <vt:lpstr>Mask output</vt:lpstr>
      <vt:lpstr>Codifica YUV</vt:lpstr>
      <vt:lpstr>High Level Synthesis (1)</vt:lpstr>
      <vt:lpstr>High Level Synthesis (2)</vt:lpstr>
      <vt:lpstr>Vivado Design</vt:lpstr>
      <vt:lpstr>Overlay Python e invio del flusso</vt:lpstr>
      <vt:lpstr>Visualizzazione sul client</vt:lpstr>
      <vt:lpstr>Risultati ottenuti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Federico Mingarelli - federico.mingarelli@studio.unibo.it</cp:lastModifiedBy>
  <cp:revision>2</cp:revision>
  <dcterms:created xsi:type="dcterms:W3CDTF">2024-02-20T13:48:19Z</dcterms:created>
  <dcterms:modified xsi:type="dcterms:W3CDTF">2024-02-28T11:44:59Z</dcterms:modified>
</cp:coreProperties>
</file>